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5143500" cx="9144000"/>
  <p:notesSz cx="6858000" cy="9144000"/>
  <p:embeddedFontLst>
    <p:embeddedFont>
      <p:font typeface="PT Sans Narrow"/>
      <p:regular r:id="rId33"/>
      <p:bold r:id="rId34"/>
    </p:embeddedFont>
    <p:embeddedFont>
      <p:font typeface="Open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PTSansNarrow-regular.fntdata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OpenSans-regular.fntdata"/><Relationship Id="rId12" Type="http://schemas.openxmlformats.org/officeDocument/2006/relationships/slide" Target="slides/slide8.xml"/><Relationship Id="rId34" Type="http://schemas.openxmlformats.org/officeDocument/2006/relationships/font" Target="fonts/PTSansNarrow-bold.fntdata"/><Relationship Id="rId15" Type="http://schemas.openxmlformats.org/officeDocument/2006/relationships/slide" Target="slides/slide11.xml"/><Relationship Id="rId37" Type="http://schemas.openxmlformats.org/officeDocument/2006/relationships/font" Target="fonts/OpenSans-italic.fntdata"/><Relationship Id="rId14" Type="http://schemas.openxmlformats.org/officeDocument/2006/relationships/slide" Target="slides/slide10.xml"/><Relationship Id="rId36" Type="http://schemas.openxmlformats.org/officeDocument/2006/relationships/font" Target="fonts/OpenSans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font" Target="fonts/OpenSans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4ddc76ce9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4ddc76ce9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4ddc76ce9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4ddc76ce9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4ddc76ce9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4ddc76ce9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4ddc76ce9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4ddc76ce9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4ddc76ce9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4ddc76ce9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8fb825f5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8fb825f5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能否使用pretrained model (e.g. VGG, ResNet)?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1b5923d43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1b5923d4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8fb825f54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8fb825f54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deadline</a:t>
            </a:r>
            <a:r>
              <a:rPr lang="zh-TW"/>
              <a:t>是否需要調整？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8fb825f54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8fb825f54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8fb825f54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8fb825f54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8fb825f5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8fb825f5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ddc76ce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ddc76ce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4ddc76ce9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4ddc76ce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4ddc76ce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4ddc76ce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c76ce9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c76ce9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fb825f54_0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fb825f54_0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8fb825f54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8fb825f54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4ddc76ce9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4ddc76ce9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8fb825f54_0_8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8fb825f54_0_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8fb825f54_0_9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8fb825f54_0_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8fb825f54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8fb825f54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43a414b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43a414b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43a414b8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43a414b8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4ddc76ce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4ddc76ce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4ddc76ce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4ddc76ce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4ddc76ce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4ddc76ce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4ddc76ce9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4ddc76ce9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marcotcr/lime" TargetMode="External"/><Relationship Id="rId4" Type="http://schemas.openxmlformats.org/officeDocument/2006/relationships/hyperlink" Target="https://goo.gl/anaxvD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16.png"/><Relationship Id="rId7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slides.com/sunprinces/deck-16#/2%EF%BC%89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oo.gl/forms/5ctgJjCkgYdDndOh1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oo.gl/JCijVR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marcotcr/lime/issues/67#issuecomment-312387315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mailto:ntumlta2019@gmail.com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slides.com/sunprinces/deck-16#/2%EF%BC%89" TargetMode="External"/><Relationship Id="rId4" Type="http://schemas.openxmlformats.org/officeDocument/2006/relationships/hyperlink" Target="https://ntumlta2019.github.io/ml-web-hw4/" TargetMode="External"/><Relationship Id="rId5" Type="http://schemas.openxmlformats.org/officeDocument/2006/relationships/hyperlink" Target="https://goo.gl/JCijVR" TargetMode="External"/><Relationship Id="rId6" Type="http://schemas.openxmlformats.org/officeDocument/2006/relationships/hyperlink" Target="https://goo.gl/forms/5ctgJjCkgYdDndOh1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9" Type="http://schemas.openxmlformats.org/officeDocument/2006/relationships/image" Target="../media/image20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8.png"/><Relationship Id="rId8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hyperlink" Target="https://arxiv.org/pdf/1312.6034v2.pdf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hyperlink" Target="https://blog.keras.io/how-convolutional-neural-networks-see-the-world.html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hyperlink" Target="https://www.csie.ntu.edu.tw/~yvchen/f105-adl/doc/161103_ConvolutionalNN.pdf" TargetMode="External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arxiv.org/abs/1602.04938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/>
        </p:nvSpPr>
        <p:spPr>
          <a:xfrm>
            <a:off x="1004150" y="158031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zh-TW" sz="54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Machine Learning HW4</a:t>
            </a:r>
            <a:endParaRPr sz="5200">
              <a:solidFill>
                <a:srgbClr val="660000"/>
              </a:solidFill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0C343D"/>
                </a:solidFill>
              </a:rPr>
              <a:t>ML</a:t>
            </a:r>
            <a:r>
              <a:rPr lang="zh-TW" sz="2800">
                <a:solidFill>
                  <a:srgbClr val="0C343D"/>
                </a:solidFill>
              </a:rPr>
              <a:t>TAs</a:t>
            </a:r>
            <a:endParaRPr sz="2800">
              <a:solidFill>
                <a:srgbClr val="0C343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0C343D"/>
                </a:solidFill>
              </a:rPr>
              <a:t>ntumlta2019@gmail.com</a:t>
            </a:r>
            <a:endParaRPr sz="2800">
              <a:solidFill>
                <a:srgbClr val="0C343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Lime - 1/3</a:t>
            </a:r>
            <a:endParaRPr/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588" y="1266325"/>
            <a:ext cx="5762824" cy="335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Lime - 2/3</a:t>
            </a:r>
            <a:endParaRPr/>
          </a:p>
        </p:txBody>
      </p:sp>
      <p:sp>
        <p:nvSpPr>
          <p:cNvPr id="145" name="Google Shape;145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287" y="1069250"/>
            <a:ext cx="6973426" cy="369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Lime - 3/3</a:t>
            </a:r>
            <a:endParaRPr/>
          </a:p>
        </p:txBody>
      </p:sp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131249"/>
            <a:ext cx="6857999" cy="343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Lime</a:t>
            </a:r>
            <a:endParaRPr/>
          </a:p>
        </p:txBody>
      </p:sp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&gt; pip install lime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0" name="Google Shape;160;p25"/>
          <p:cNvSpPr txBox="1"/>
          <p:nvPr/>
        </p:nvSpPr>
        <p:spPr>
          <a:xfrm>
            <a:off x="311700" y="3722725"/>
            <a:ext cx="62646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Github Repo: </a:t>
            </a:r>
            <a:r>
              <a:rPr lang="zh-TW" sz="1800" u="sng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https://github.com/marcotcr/lime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Ref: </a:t>
            </a:r>
            <a:r>
              <a:rPr lang="zh-TW" sz="1800" u="sng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https://goo.gl/anaxvD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6113" y="1266337"/>
            <a:ext cx="1935775" cy="193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8025" y="1266325"/>
            <a:ext cx="1935750" cy="193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19925" y="1266325"/>
            <a:ext cx="1935750" cy="193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Lime - Hints</a:t>
            </a:r>
            <a:endParaRPr/>
          </a:p>
        </p:txBody>
      </p:sp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63" y="1365240"/>
            <a:ext cx="9056076" cy="2413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63" y="3778250"/>
            <a:ext cx="9056073" cy="53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6"/>
          <p:cNvSpPr/>
          <p:nvPr/>
        </p:nvSpPr>
        <p:spPr>
          <a:xfrm>
            <a:off x="3450975" y="2725625"/>
            <a:ext cx="2307900" cy="24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Requirements</a:t>
            </a:r>
            <a:endParaRPr/>
          </a:p>
        </p:txBody>
      </p:sp>
      <p:sp>
        <p:nvSpPr>
          <p:cNvPr id="178" name="Google Shape;178;p27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"/>
              <a:buAutoNum type="arabicPeriod"/>
            </a:pPr>
            <a:r>
              <a:rPr lang="zh-TW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請使用CNN實作model，建議使用HW3 train好的model</a:t>
            </a:r>
            <a:endParaRPr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"/>
              <a:buAutoNum type="arabicPeriod"/>
            </a:pPr>
            <a:r>
              <a:rPr lang="zh-TW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不能使用額外data</a:t>
            </a:r>
            <a:endParaRPr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"/>
              <a:buAutoNum type="arabicPeriod"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請附上訓練好的model (及其參數)至github release或dropbox，並於hw4.sh中寫下載的command（請參照以下網站中方法：</a:t>
            </a:r>
            <a:r>
              <a:rPr lang="zh-TW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http://slides.com/sunprinces/deck-16#/2）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"/>
              <a:buAutoNum type="arabicPeriod"/>
            </a:pP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hw4.sh要在10分鐘內跑完</a:t>
            </a:r>
            <a:endParaRPr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Assignment Regulation</a:t>
            </a:r>
            <a:endParaRPr/>
          </a:p>
        </p:txBody>
      </p:sp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311700" y="1106006"/>
            <a:ext cx="8520600" cy="35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zh-TW" sz="1800">
                <a:solidFill>
                  <a:srgbClr val="FF0000"/>
                </a:solidFill>
              </a:rPr>
              <a:t>Only Python 3.</a:t>
            </a:r>
            <a:r>
              <a:rPr lang="zh-TW">
                <a:solidFill>
                  <a:srgbClr val="FF0000"/>
                </a:solidFill>
              </a:rPr>
              <a:t>6</a:t>
            </a:r>
            <a:r>
              <a:rPr lang="zh-TW" sz="1800">
                <a:solidFill>
                  <a:srgbClr val="FF0000"/>
                </a:solidFill>
              </a:rPr>
              <a:t> available !!!! 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zh-TW" sz="1700">
                <a:solidFill>
                  <a:srgbClr val="000000"/>
                </a:solidFill>
              </a:rPr>
              <a:t>開放使用套件</a:t>
            </a:r>
            <a:endParaRPr sz="17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zh-TW" sz="1600">
                <a:solidFill>
                  <a:srgbClr val="000000"/>
                </a:solidFill>
              </a:rPr>
              <a:t>numpy &gt;=1.14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zh-TW" sz="1600">
                <a:solidFill>
                  <a:srgbClr val="000000"/>
                </a:solidFill>
              </a:rPr>
              <a:t>pandas &gt;= 0.24.1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zh-TW" sz="1600">
                <a:solidFill>
                  <a:srgbClr val="000000"/>
                </a:solidFill>
              </a:rPr>
              <a:t>python standard library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zh-TW" sz="1700">
                <a:solidFill>
                  <a:srgbClr val="000000"/>
                </a:solidFill>
              </a:rPr>
              <a:t>pytorch == 1.0.1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zh-TW" sz="1700">
                <a:solidFill>
                  <a:srgbClr val="000000"/>
                </a:solidFill>
              </a:rPr>
              <a:t>tensorflow == 1.12.0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zh-TW" sz="1700">
                <a:solidFill>
                  <a:srgbClr val="000000"/>
                </a:solidFill>
              </a:rPr>
              <a:t>keras == 2.2.4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zh-TW" sz="1700">
                <a:solidFill>
                  <a:srgbClr val="000000"/>
                </a:solidFill>
              </a:rPr>
              <a:t>matplotlib == 2.1.0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zh-TW" sz="1700">
                <a:solidFill>
                  <a:srgbClr val="000000"/>
                </a:solidFill>
              </a:rPr>
              <a:t>scikit-image == 0.14.2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zh-TW" sz="1700">
                <a:solidFill>
                  <a:srgbClr val="000000"/>
                </a:solidFill>
              </a:rPr>
              <a:t>lime == 0.1.1.33 (Install via pip)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zh-TW" sz="1700">
                <a:solidFill>
                  <a:srgbClr val="000000"/>
                </a:solidFill>
              </a:rPr>
              <a:t>若需使用其他套件，請儘早寄信至助教信箱詢問，並請闡明原因。</a:t>
            </a:r>
            <a:endParaRPr sz="1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Deadline</a:t>
            </a:r>
            <a:endParaRPr/>
          </a:p>
        </p:txBody>
      </p:sp>
      <p:sp>
        <p:nvSpPr>
          <p:cNvPr id="190" name="Google Shape;190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zh-TW">
                <a:solidFill>
                  <a:srgbClr val="FF0000"/>
                </a:solidFill>
              </a:rPr>
              <a:t>Github</a:t>
            </a:r>
            <a:r>
              <a:rPr lang="zh-TW">
                <a:solidFill>
                  <a:srgbClr val="FF0000"/>
                </a:solidFill>
              </a:rPr>
              <a:t>: 2019/04/12 23:59:59  (GMT+8)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助教會在deadline一到就clone所有程式，並且</a:t>
            </a:r>
            <a:r>
              <a:rPr b="1"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不再重新clone任何檔案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Policy</a:t>
            </a:r>
            <a:endParaRPr/>
          </a:p>
        </p:txBody>
      </p:sp>
      <p:sp>
        <p:nvSpPr>
          <p:cNvPr id="196" name="Google Shape;196;p3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github上ML2019SPRING/hw4/裡面請至少包含：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report.pdf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hw4.sh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your python files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model參數 (Make sure it can be downloaded by your script.)</a:t>
            </a:r>
            <a:br>
              <a:rPr lang="zh-TW"/>
            </a:br>
            <a:r>
              <a:rPr lang="zh-TW">
                <a:solidFill>
                  <a:srgbClr val="FF0000"/>
                </a:solidFill>
              </a:rPr>
              <a:t>(*</a:t>
            </a:r>
            <a:r>
              <a:rPr lang="zh-TW">
                <a:solidFill>
                  <a:srgbClr val="FF0000"/>
                </a:solidFill>
              </a:rPr>
              <a:t>請將model download到與script相同的位置</a:t>
            </a:r>
            <a:r>
              <a:rPr lang="zh-TW">
                <a:solidFill>
                  <a:srgbClr val="FF0000"/>
                </a:solidFill>
              </a:rPr>
              <a:t>)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zh-TW" u="sng">
                <a:solidFill>
                  <a:srgbClr val="FF0000"/>
                </a:solidFill>
              </a:rPr>
              <a:t>請不要上傳dataset，請不要上傳dataset，請不要上傳dataset</a:t>
            </a:r>
            <a:endParaRPr b="1" u="sng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Policy</a:t>
            </a:r>
            <a:endParaRPr/>
          </a:p>
        </p:txBody>
      </p:sp>
      <p:sp>
        <p:nvSpPr>
          <p:cNvPr id="202" name="Google Shape;202;p3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以下的</a:t>
            </a:r>
            <a:r>
              <a:rPr lang="zh-TW">
                <a:solidFill>
                  <a:srgbClr val="FF0000"/>
                </a:solidFill>
              </a:rPr>
              <a:t>路徑</a:t>
            </a:r>
            <a:r>
              <a:rPr lang="zh-TW"/>
              <a:t>，助教在跑的時候會另外指定，請</a:t>
            </a:r>
            <a:r>
              <a:rPr lang="zh-TW">
                <a:solidFill>
                  <a:srgbClr val="FF0000"/>
                </a:solidFill>
              </a:rPr>
              <a:t>保留可更改的彈性，不要寫死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Script usage: </a:t>
            </a:r>
            <a:r>
              <a:rPr lang="zh-TW">
                <a:solidFill>
                  <a:srgbClr val="FF0000"/>
                </a:solidFill>
              </a:rPr>
              <a:t>bash  hw4.sh </a:t>
            </a:r>
            <a:r>
              <a:rPr lang="zh-TW">
                <a:solidFill>
                  <a:srgbClr val="FF0000"/>
                </a:solidFill>
              </a:rPr>
              <a:t>&lt;training data&gt;</a:t>
            </a:r>
            <a:r>
              <a:rPr lang="zh-TW">
                <a:solidFill>
                  <a:srgbClr val="FF0000"/>
                </a:solidFill>
              </a:rPr>
              <a:t> &lt;output path/&gt;</a:t>
            </a:r>
            <a:br>
              <a:rPr lang="zh-TW">
                <a:solidFill>
                  <a:srgbClr val="FF0000"/>
                </a:solidFill>
              </a:rPr>
            </a:br>
            <a:r>
              <a:rPr lang="zh-TW">
                <a:solidFill>
                  <a:srgbClr val="666666"/>
                </a:solidFill>
              </a:rPr>
              <a:t>training data: train.csv 的路徑</a:t>
            </a:r>
            <a:br>
              <a:rPr lang="zh-TW"/>
            </a:br>
            <a:r>
              <a:rPr lang="zh-TW"/>
              <a:t>After executing your script, there should be </a:t>
            </a:r>
            <a:endParaRPr/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●"/>
            </a:pPr>
            <a:r>
              <a:rPr lang="zh-TW">
                <a:solidFill>
                  <a:srgbClr val="0000FF"/>
                </a:solidFill>
              </a:rPr>
              <a:t>fig1_{0,1,2,3,4,5,6}.jpg (one image for each label class)</a:t>
            </a:r>
            <a:endParaRPr>
              <a:solidFill>
                <a:srgbClr val="0000FF"/>
              </a:solidFill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●"/>
            </a:pPr>
            <a:r>
              <a:rPr lang="zh-TW">
                <a:solidFill>
                  <a:srgbClr val="0000FF"/>
                </a:solidFill>
              </a:rPr>
              <a:t>fig2_1.jpg</a:t>
            </a:r>
            <a:endParaRPr>
              <a:solidFill>
                <a:srgbClr val="0000FF"/>
              </a:solidFill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●"/>
            </a:pPr>
            <a:r>
              <a:rPr lang="zh-TW">
                <a:solidFill>
                  <a:srgbClr val="0000FF"/>
                </a:solidFill>
              </a:rPr>
              <a:t>fig2_2.jpg</a:t>
            </a:r>
            <a:endParaRPr>
              <a:solidFill>
                <a:srgbClr val="0000FF"/>
              </a:solidFill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●"/>
            </a:pPr>
            <a:r>
              <a:rPr lang="zh-TW">
                <a:solidFill>
                  <a:srgbClr val="0000FF"/>
                </a:solidFill>
              </a:rPr>
              <a:t>fig3_{0,1,2,3,4,5,6}.jpg (one image for each label class)</a:t>
            </a:r>
            <a:r>
              <a:rPr lang="zh-TW"/>
              <a:t>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under specified output path, these figures should be identical to the corresponding figures in your report.</a:t>
            </a:r>
            <a:b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Task </a:t>
            </a:r>
            <a:r>
              <a:rPr lang="zh-TW"/>
              <a:t>Introduction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Task1 - Sailency Map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Task2 - Filter Visualization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Task3 - Lime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FAQ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Sample Submission - fig1_3.jpg (</a:t>
            </a:r>
            <a:r>
              <a:rPr lang="zh-TW"/>
              <a:t>高興)</a:t>
            </a:r>
            <a:endParaRPr/>
          </a:p>
        </p:txBody>
      </p:sp>
      <p:pic>
        <p:nvPicPr>
          <p:cNvPr id="208" name="Google Shape;208;p32"/>
          <p:cNvPicPr preferRelativeResize="0"/>
          <p:nvPr/>
        </p:nvPicPr>
        <p:blipFill rotWithShape="1">
          <a:blip r:embed="rId3">
            <a:alphaModFix/>
          </a:blip>
          <a:srcRect b="0" l="33625" r="33130" t="0"/>
          <a:stretch/>
        </p:blipFill>
        <p:spPr>
          <a:xfrm>
            <a:off x="3052075" y="1393475"/>
            <a:ext cx="3039850" cy="34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Sample Submission - fig2_1.jpg</a:t>
            </a:r>
            <a:endParaRPr/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825" y="1152425"/>
            <a:ext cx="6618348" cy="376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Sample Submission - fig2_2.jpg</a:t>
            </a:r>
            <a:endParaRPr/>
          </a:p>
        </p:txBody>
      </p:sp>
      <p:pic>
        <p:nvPicPr>
          <p:cNvPr id="220" name="Google Shape;22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300" y="1221775"/>
            <a:ext cx="6551407" cy="373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Sample Submission - fig3_5.jpg (</a:t>
            </a:r>
            <a:r>
              <a:rPr lang="zh-TW"/>
              <a:t>驚訝)</a:t>
            </a:r>
            <a:endParaRPr/>
          </a:p>
        </p:txBody>
      </p:sp>
      <p:pic>
        <p:nvPicPr>
          <p:cNvPr id="226" name="Google Shape;22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7856" y="1551270"/>
            <a:ext cx="2788275" cy="27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idx="1" type="body"/>
          </p:nvPr>
        </p:nvSpPr>
        <p:spPr>
          <a:xfrm>
            <a:off x="311700" y="690825"/>
            <a:ext cx="8520600" cy="4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➢"/>
            </a:pPr>
            <a:r>
              <a:rPr lang="zh-TW" sz="1600">
                <a:solidFill>
                  <a:srgbClr val="666666"/>
                </a:solidFill>
              </a:rPr>
              <a:t>當</a:t>
            </a:r>
            <a:r>
              <a:rPr lang="zh-TW" sz="1600">
                <a:solidFill>
                  <a:srgbClr val="FF0000"/>
                </a:solidFill>
              </a:rPr>
              <a:t>script格式錯誤</a:t>
            </a:r>
            <a:r>
              <a:rPr lang="zh-TW" sz="1600">
                <a:solidFill>
                  <a:srgbClr val="666666"/>
                </a:solidFill>
              </a:rPr>
              <a:t>，造成助教無法順利執行，請在公告時間內寄信向助教說明，修好之後重新執行所得分數將x0.7。</a:t>
            </a:r>
            <a:endParaRPr sz="1600">
              <a:solidFill>
                <a:srgbClr val="666666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➢"/>
            </a:pPr>
            <a:r>
              <a:rPr lang="zh-TW" sz="1600">
                <a:solidFill>
                  <a:srgbClr val="666666"/>
                </a:solidFill>
              </a:rPr>
              <a:t>可以更改的部分僅限syntax及io的部分，不得改程式邏輯或是演算法，至於其他部分由助教認定為主。</a:t>
            </a:r>
            <a:endParaRPr sz="1600">
              <a:solidFill>
                <a:srgbClr val="666666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➢"/>
            </a:pPr>
            <a:r>
              <a:rPr lang="zh-TW" sz="1600">
                <a:solidFill>
                  <a:srgbClr val="FF0000"/>
                </a:solidFill>
              </a:rPr>
              <a:t>reproduced出來的結果若與report上的圖片不相符，</a:t>
            </a:r>
            <a:r>
              <a:rPr b="1" lang="zh-TW" sz="1600">
                <a:solidFill>
                  <a:srgbClr val="FF0000"/>
                </a:solidFill>
              </a:rPr>
              <a:t>該小題分數為零分</a:t>
            </a:r>
            <a:r>
              <a:rPr lang="zh-TW" sz="1600">
                <a:solidFill>
                  <a:srgbClr val="FF0000"/>
                </a:solidFill>
              </a:rPr>
              <a:t>。</a:t>
            </a:r>
            <a:endParaRPr sz="1600">
              <a:solidFill>
                <a:srgbClr val="FF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➢"/>
            </a:pPr>
            <a:r>
              <a:rPr lang="zh-TW" sz="1600"/>
              <a:t>Github遲交一天(*0.7)，不足一天以一天計算，不得遲交超過兩天，有特殊原因請找助教。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➢"/>
            </a:pPr>
            <a:r>
              <a:rPr lang="zh-TW" sz="1600"/>
              <a:t>Github遲交表單：</a:t>
            </a:r>
            <a:r>
              <a:rPr lang="zh-TW" sz="1600" u="sng">
                <a:solidFill>
                  <a:schemeClr val="hlink"/>
                </a:solidFill>
                <a:hlinkClick r:id="rId3"/>
              </a:rPr>
              <a:t>https://goo.gl/forms/5ctgJjCkgYdDndOh1</a:t>
            </a:r>
            <a:br>
              <a:rPr lang="zh-TW" sz="1600">
                <a:solidFill>
                  <a:srgbClr val="000000"/>
                </a:solidFill>
              </a:rPr>
            </a:br>
            <a:r>
              <a:rPr lang="zh-TW" sz="1600">
                <a:solidFill>
                  <a:srgbClr val="666666"/>
                </a:solidFill>
              </a:rPr>
              <a:t>遲交請</a:t>
            </a:r>
            <a:r>
              <a:rPr lang="zh-TW" sz="1600">
                <a:solidFill>
                  <a:srgbClr val="FF0000"/>
                </a:solidFill>
              </a:rPr>
              <a:t>「先上傳程式」</a:t>
            </a:r>
            <a:r>
              <a:rPr lang="zh-TW" sz="1600">
                <a:solidFill>
                  <a:srgbClr val="666666"/>
                </a:solidFill>
              </a:rPr>
              <a:t>至Github再填表單，助教會根據表單填寫時間當作繳交時間。（</a:t>
            </a:r>
            <a:r>
              <a:rPr lang="zh-TW" sz="1600">
                <a:solidFill>
                  <a:srgbClr val="FF0000"/>
                </a:solidFill>
              </a:rPr>
              <a:t>遲交才必需填寫</a:t>
            </a:r>
            <a:r>
              <a:rPr lang="zh-TW" sz="1600">
                <a:solidFill>
                  <a:srgbClr val="666666"/>
                </a:solidFill>
              </a:rPr>
              <a:t>）</a:t>
            </a:r>
            <a:endParaRPr sz="1600">
              <a:solidFill>
                <a:srgbClr val="666666"/>
              </a:solidFill>
            </a:endParaRPr>
          </a:p>
        </p:txBody>
      </p:sp>
      <p:sp>
        <p:nvSpPr>
          <p:cNvPr id="232" name="Google Shape;232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Score - Other Policy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/>
          <p:nvPr>
            <p:ph idx="1" type="body"/>
          </p:nvPr>
        </p:nvSpPr>
        <p:spPr>
          <a:xfrm>
            <a:off x="0" y="1182103"/>
            <a:ext cx="9095400" cy="30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icrosoft JhengHei"/>
              <a:buChar char="➢"/>
            </a:pPr>
            <a:r>
              <a:rPr lang="zh-TW" sz="1600">
                <a:solidFill>
                  <a:srgbClr val="434343"/>
                </a:solidFill>
              </a:rPr>
              <a:t>(2%) 從作業三可以發現，使用 CNN 的確有些好處，試繪出其 saliency maps，觀察模型在做 classification 時，是 focus 在圖片的哪些部份？</a:t>
            </a:r>
            <a:endParaRPr sz="1600">
              <a:solidFill>
                <a:srgbClr val="434343"/>
              </a:solidFill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➢"/>
            </a:pPr>
            <a:r>
              <a:rPr lang="zh-TW" sz="1600">
                <a:solidFill>
                  <a:srgbClr val="434343"/>
                </a:solidFill>
              </a:rPr>
              <a:t>(3%) 承(1) 利用上課所提到的 gradient ascent 方法，觀察特定層的filter最容易被哪種圖片 activate 與觀察 filter 的 output。</a:t>
            </a:r>
            <a:endParaRPr sz="1600">
              <a:solidFill>
                <a:srgbClr val="434343"/>
              </a:solidFill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➢"/>
            </a:pPr>
            <a:r>
              <a:rPr lang="zh-TW" sz="1600">
                <a:solidFill>
                  <a:srgbClr val="434343"/>
                </a:solidFill>
                <a:highlight>
                  <a:srgbClr val="FFFFFF"/>
                </a:highlight>
              </a:rPr>
              <a:t>(3%) 請使用Lime套件分析你的模型對於各種表情的判斷方式，並解釋為何你的模型在某些label表現得特別好 (可以搭配作業三的Confusion Matrix)。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➢"/>
            </a:pPr>
            <a:r>
              <a:rPr lang="zh-TW" sz="1600">
                <a:solidFill>
                  <a:srgbClr val="434343"/>
                </a:solidFill>
                <a:highlight>
                  <a:srgbClr val="FFFFFF"/>
                </a:highlight>
              </a:rPr>
              <a:t>(2%) [自由發揮] 請同學自行搜尋或參考上課曾提及的內容，實作任一種方式來觀察CNN模型的訓練，並說明你的實作方法及呈現visualization的結果。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sp>
        <p:nvSpPr>
          <p:cNvPr id="238" name="Google Shape;238;p37"/>
          <p:cNvSpPr txBox="1"/>
          <p:nvPr/>
        </p:nvSpPr>
        <p:spPr>
          <a:xfrm>
            <a:off x="0" y="0"/>
            <a:ext cx="30000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239" name="Google Shape;239;p37"/>
          <p:cNvSpPr txBox="1"/>
          <p:nvPr/>
        </p:nvSpPr>
        <p:spPr>
          <a:xfrm>
            <a:off x="311700" y="3844475"/>
            <a:ext cx="8859600" cy="10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0000"/>
                </a:solidFill>
              </a:rPr>
              <a:t>Report template: </a:t>
            </a:r>
            <a:r>
              <a:rPr lang="zh-TW" u="sng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https://goo.gl/JCijVR</a:t>
            </a:r>
            <a:endParaRPr/>
          </a:p>
        </p:txBody>
      </p:sp>
      <p:sp>
        <p:nvSpPr>
          <p:cNvPr id="240" name="Google Shape;240;p37"/>
          <p:cNvSpPr txBox="1"/>
          <p:nvPr>
            <p:ph type="title"/>
          </p:nvPr>
        </p:nvSpPr>
        <p:spPr>
          <a:xfrm>
            <a:off x="311700" y="3329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Score - report.pdf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Reminder</a:t>
            </a:r>
            <a:endParaRPr/>
          </a:p>
        </p:txBody>
      </p:sp>
      <p:sp>
        <p:nvSpPr>
          <p:cNvPr id="246" name="Google Shape;246;p3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zh-TW"/>
              <a:t>Start early!!!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zh-TW"/>
              <a:t>Please do not hand in TA’s sample images.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zh-TW"/>
              <a:t>Remember to fix the random seed in your code to insure that all the result images are reproducible. 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How to fix Lime’s random seed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zh-TW"/>
              <a:t>The output results should be identical to the corresponding figures in your report.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zh-TW"/>
              <a:t>Please do not directly output saved images. Your script should run through the whole process.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FAQ</a:t>
            </a:r>
            <a:endParaRPr/>
          </a:p>
        </p:txBody>
      </p:sp>
      <p:sp>
        <p:nvSpPr>
          <p:cNvPr id="252" name="Google Shape;252;p3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若有其他問題，請po在FB社團裡或寄信至助教信箱，</a:t>
            </a:r>
            <a:r>
              <a:rPr b="1" lang="zh-TW">
                <a:solidFill>
                  <a:srgbClr val="FF0000"/>
                </a:solidFill>
              </a:rPr>
              <a:t>請勿直接私訊助教</a:t>
            </a:r>
            <a:r>
              <a:rPr lang="zh-TW"/>
              <a:t>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助教信箱： </a:t>
            </a:r>
            <a:r>
              <a:rPr lang="zh-TW" u="sng">
                <a:solidFill>
                  <a:schemeClr val="hlink"/>
                </a:solidFill>
                <a:hlinkClick r:id="rId3"/>
              </a:rPr>
              <a:t>ntumlta2019@gmail.com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Link</a:t>
            </a:r>
            <a:endParaRPr/>
          </a:p>
        </p:txBody>
      </p:sp>
      <p:sp>
        <p:nvSpPr>
          <p:cNvPr id="258" name="Google Shape;258;p4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雲端使用方法：</a:t>
            </a:r>
            <a:r>
              <a:rPr lang="zh-TW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http://slides.com/sunprinces/deck-16#/2）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作業網址：</a:t>
            </a:r>
            <a:r>
              <a:rPr lang="zh-TW" u="sng">
                <a:solidFill>
                  <a:schemeClr val="hlink"/>
                </a:solidFill>
                <a:hlinkClick r:id="rId4"/>
              </a:rPr>
              <a:t>https://ntumlta2019.github.io/ml-web-hw4/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rgbClr val="666666"/>
                </a:solidFill>
              </a:rPr>
              <a:t>Report template: </a:t>
            </a:r>
            <a:r>
              <a:rPr lang="zh-TW" u="sng">
                <a:solidFill>
                  <a:schemeClr val="hlink"/>
                </a:solidFill>
                <a:hlinkClick r:id="rId5"/>
              </a:rPr>
              <a:t>https://goo.gl/JCijVR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Github遲交表單：</a:t>
            </a:r>
            <a:r>
              <a:rPr lang="zh-TW" u="sng">
                <a:solidFill>
                  <a:schemeClr val="hlink"/>
                </a:solidFill>
                <a:hlinkClick r:id="rId6"/>
              </a:rPr>
              <a:t>https://goo.gl/forms/5ctgJjCkgYdDndOh1</a:t>
            </a:r>
            <a:br>
              <a:rPr lang="zh-TW">
                <a:solidFill>
                  <a:srgbClr val="FF0000"/>
                </a:solidFill>
              </a:rPr>
            </a:b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Task</a:t>
            </a:r>
            <a:r>
              <a:rPr lang="zh-TW"/>
              <a:t> - Explain your model</a:t>
            </a:r>
            <a:endParaRPr/>
          </a:p>
        </p:txBody>
      </p:sp>
      <p:pic>
        <p:nvPicPr>
          <p:cNvPr descr="dis.png"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250" y="2392225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urprised_Face_Emoji.png"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5850" y="2417175"/>
            <a:ext cx="1093099" cy="10930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MG_Face_Emoji.png" id="81" name="Google Shape;81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17675" y="2417175"/>
            <a:ext cx="1093099" cy="10930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utral_Face_Emoji.png" id="82" name="Google Shape;82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06725" y="2392225"/>
            <a:ext cx="1093099" cy="10930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udly_Crying_Face_Emoji.png" id="83" name="Google Shape;83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84975" y="2417175"/>
            <a:ext cx="1093099" cy="10930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iling_Emoji_with_Eyes_Opened.png" id="84" name="Google Shape;84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79700" y="2417175"/>
            <a:ext cx="1093099" cy="10930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ery_Angry_Emoji.png" id="85" name="Google Shape;85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2675" y="2417175"/>
            <a:ext cx="1093099" cy="109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Task1 - S</a:t>
            </a:r>
            <a:r>
              <a:rPr lang="zh-TW"/>
              <a:t>aliency Map</a:t>
            </a:r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575" y="1640300"/>
            <a:ext cx="7754849" cy="23992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/>
        </p:nvSpPr>
        <p:spPr>
          <a:xfrm>
            <a:off x="554450" y="4305375"/>
            <a:ext cx="71319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Deep Inside Convolutional Networks: Visualising Image Classification Models and Saliency Maps</a:t>
            </a:r>
            <a:r>
              <a:rPr lang="zh-TW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zh-TW" sz="1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https://arxiv.org/pdf/1312.6034v2.pdf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554450" y="1152425"/>
            <a:ext cx="7039500" cy="7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Compute the gradient of output category with respect to input image.</a:t>
            </a:r>
            <a:endParaRPr sz="16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/>
        </p:nvSpPr>
        <p:spPr>
          <a:xfrm>
            <a:off x="311700" y="1152425"/>
            <a:ext cx="4194600" cy="26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pen Sans"/>
              <a:buChar char="●"/>
            </a:pPr>
            <a:r>
              <a:rPr lang="zh-TW" sz="1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Use </a:t>
            </a:r>
            <a:r>
              <a:rPr b="1" lang="zh-TW" sz="1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Gradient Ascent</a:t>
            </a:r>
            <a:r>
              <a:rPr lang="zh-TW" sz="1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method to find the image that activates the selected filter the most and plot them (start from white noise).</a:t>
            </a:r>
            <a:endParaRPr sz="1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" name="Google Shape;99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Task2 - Filter Visualization</a:t>
            </a:r>
            <a:endParaRPr/>
          </a:p>
        </p:txBody>
      </p:sp>
      <p:grpSp>
        <p:nvGrpSpPr>
          <p:cNvPr id="100" name="Google Shape;100;p17"/>
          <p:cNvGrpSpPr/>
          <p:nvPr/>
        </p:nvGrpSpPr>
        <p:grpSpPr>
          <a:xfrm>
            <a:off x="4766175" y="414350"/>
            <a:ext cx="4066126" cy="4314803"/>
            <a:chOff x="2409575" y="625575"/>
            <a:chExt cx="4066126" cy="4314803"/>
          </a:xfrm>
        </p:grpSpPr>
        <p:pic>
          <p:nvPicPr>
            <p:cNvPr id="101" name="Google Shape;101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09575" y="625575"/>
              <a:ext cx="4066126" cy="1517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09575" y="2031480"/>
              <a:ext cx="4066126" cy="15077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09575" y="3469772"/>
              <a:ext cx="4066123" cy="14706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4" name="Google Shape;104;p17"/>
          <p:cNvSpPr txBox="1"/>
          <p:nvPr/>
        </p:nvSpPr>
        <p:spPr>
          <a:xfrm>
            <a:off x="80900" y="4253475"/>
            <a:ext cx="4530900" cy="7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Ref: </a:t>
            </a:r>
            <a:r>
              <a:rPr lang="zh-TW" u="sng">
                <a:solidFill>
                  <a:schemeClr val="hlink"/>
                </a:solidFill>
                <a:hlinkClick r:id="rId6"/>
              </a:rPr>
              <a:t>https://blog.keras.io/how-convolutional-neural-networks-see-the-world.html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/>
        </p:nvSpPr>
        <p:spPr>
          <a:xfrm>
            <a:off x="311700" y="1152425"/>
            <a:ext cx="8520600" cy="26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pen Sans"/>
              <a:buChar char="●"/>
            </a:pPr>
            <a:r>
              <a:rPr lang="zh-TW" sz="1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Gradient Ascent</a:t>
            </a:r>
            <a:r>
              <a:rPr b="1" lang="zh-TW" sz="1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zh-TW" sz="1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: Magnify the filter response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 rotWithShape="1">
          <a:blip r:embed="rId3">
            <a:alphaModFix/>
          </a:blip>
          <a:srcRect b="0" l="0" r="0" t="2771"/>
          <a:stretch/>
        </p:blipFill>
        <p:spPr>
          <a:xfrm>
            <a:off x="1629750" y="1519450"/>
            <a:ext cx="5791526" cy="3271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Filter Visualization</a:t>
            </a:r>
            <a:endParaRPr/>
          </a:p>
        </p:txBody>
      </p:sp>
      <p:sp>
        <p:nvSpPr>
          <p:cNvPr id="112" name="Google Shape;112;p18"/>
          <p:cNvSpPr txBox="1"/>
          <p:nvPr/>
        </p:nvSpPr>
        <p:spPr>
          <a:xfrm>
            <a:off x="0" y="4744500"/>
            <a:ext cx="55623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u="sng">
                <a:solidFill>
                  <a:schemeClr val="hlink"/>
                </a:solidFill>
                <a:hlinkClick r:id="rId4"/>
              </a:rPr>
              <a:t>https://www.csie.ntu.edu.tw/~yvchen/f105-adl/doc/161103_ConvolutionalNN.pdf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3" name="Google Shape;113;p18"/>
          <p:cNvPicPr preferRelativeResize="0"/>
          <p:nvPr/>
        </p:nvPicPr>
        <p:blipFill rotWithShape="1">
          <a:blip r:embed="rId5">
            <a:alphaModFix/>
          </a:blip>
          <a:srcRect b="8933" l="5713" r="0" t="0"/>
          <a:stretch/>
        </p:blipFill>
        <p:spPr>
          <a:xfrm>
            <a:off x="6888800" y="2968875"/>
            <a:ext cx="2146441" cy="70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Filter Visualization</a:t>
            </a:r>
            <a:endParaRPr/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825" y="1076225"/>
            <a:ext cx="6618348" cy="376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Filter Visualization</a:t>
            </a:r>
            <a:endParaRPr/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300" y="1152425"/>
            <a:ext cx="6551407" cy="373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Task-3 </a:t>
            </a:r>
            <a:r>
              <a:rPr lang="zh-TW"/>
              <a:t>Lime</a:t>
            </a:r>
            <a:endParaRPr/>
          </a:p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311700" y="11524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Local Interpretable Model-Agnostic Explanations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T</a:t>
            </a:r>
            <a:r>
              <a:rPr lang="zh-TW"/>
              <a:t>o approximate a black-box model by a simple model locally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Ref: </a:t>
            </a:r>
            <a:r>
              <a:rPr lang="zh-TW" u="sng">
                <a:solidFill>
                  <a:schemeClr val="hlink"/>
                </a:solidFill>
                <a:hlinkClick r:id="rId3"/>
              </a:rPr>
              <a:t>"Why Should I Trust You?": Explaining the Predictions of Any Classifier</a:t>
            </a:r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3300" y="2069550"/>
            <a:ext cx="5961524" cy="19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